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1" r:id="rId2"/>
    <p:sldId id="4420" r:id="rId3"/>
    <p:sldId id="264" r:id="rId4"/>
    <p:sldId id="258" r:id="rId5"/>
    <p:sldId id="4423" r:id="rId6"/>
    <p:sldId id="4424" r:id="rId7"/>
    <p:sldId id="4425" r:id="rId8"/>
    <p:sldId id="4426" r:id="rId9"/>
    <p:sldId id="4427" r:id="rId10"/>
    <p:sldId id="4428" r:id="rId11"/>
    <p:sldId id="4429" r:id="rId12"/>
    <p:sldId id="4430" r:id="rId13"/>
    <p:sldId id="4431" r:id="rId14"/>
    <p:sldId id="4432" r:id="rId15"/>
    <p:sldId id="4433" r:id="rId16"/>
    <p:sldId id="4434" r:id="rId17"/>
    <p:sldId id="4435" r:id="rId18"/>
    <p:sldId id="265" r:id="rId19"/>
    <p:sldId id="261" r:id="rId20"/>
    <p:sldId id="263" r:id="rId21"/>
    <p:sldId id="4422" r:id="rId22"/>
    <p:sldId id="4436" r:id="rId23"/>
    <p:sldId id="443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261" indent="-16526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50B83-98EE-BA40-BCE4-2AEE4CBC4058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862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created by Professor Grant Braught with substantial additions by Professor Farhan Siddiqui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Minor changes by </a:t>
            </a:r>
            <a:r>
              <a:rPr lang="en-US" sz="2200"/>
              <a:t>John MacCormick</a:t>
            </a:r>
            <a:endParaRPr lang="en-US" sz="2200" dirty="0"/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82208B-257A-5549-A1AA-18C5571954BC}"/>
              </a:ext>
            </a:extLst>
          </p:cNvPr>
          <p:cNvSpPr txBox="1">
            <a:spLocks/>
          </p:cNvSpPr>
          <p:nvPr/>
        </p:nvSpPr>
        <p:spPr>
          <a:xfrm>
            <a:off x="190500" y="1943099"/>
            <a:ext cx="3995738" cy="4286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Arity/Degree/Order of a tree: Maximum number of children its nodes can have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Nodes of a “k-</a:t>
            </a:r>
            <a:r>
              <a:rPr lang="en-US" sz="2400" dirty="0" err="1"/>
              <a:t>ary</a:t>
            </a:r>
            <a:r>
              <a:rPr lang="en-US" sz="2400" dirty="0"/>
              <a:t>” tree can each have at most k children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(Binary trees have at most 2 children)</a:t>
            </a:r>
          </a:p>
        </p:txBody>
      </p:sp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18DDF9-9F82-8D4C-A8C1-B9144CC8C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803" y="2197100"/>
            <a:ext cx="7192393" cy="30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4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grpSp>
        <p:nvGrpSpPr>
          <p:cNvPr id="14340" name="Group 4">
            <a:extLst>
              <a:ext uri="{FF2B5EF4-FFF2-40B4-BE49-F238E27FC236}">
                <a16:creationId xmlns:a16="http://schemas.microsoft.com/office/drawing/2014/main" id="{9A3E64E3-3B78-8449-B00C-A2C948913F5B}"/>
              </a:ext>
            </a:extLst>
          </p:cNvPr>
          <p:cNvGrpSpPr>
            <a:grpSpLocks/>
          </p:cNvGrpSpPr>
          <p:nvPr/>
        </p:nvGrpSpPr>
        <p:grpSpPr bwMode="auto">
          <a:xfrm>
            <a:off x="4667250" y="3500438"/>
            <a:ext cx="3060700" cy="2628900"/>
            <a:chOff x="3552" y="1632"/>
            <a:chExt cx="1928" cy="1656"/>
          </a:xfrm>
        </p:grpSpPr>
        <p:pic>
          <p:nvPicPr>
            <p:cNvPr id="14345" name="Picture 5">
              <a:extLst>
                <a:ext uri="{FF2B5EF4-FFF2-40B4-BE49-F238E27FC236}">
                  <a16:creationId xmlns:a16="http://schemas.microsoft.com/office/drawing/2014/main" id="{EF3680F4-72A6-BE45-BA4E-E487FA426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632"/>
              <a:ext cx="1928" cy="1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346" name="Text Box 6">
              <a:extLst>
                <a:ext uri="{FF2B5EF4-FFF2-40B4-BE49-F238E27FC236}">
                  <a16:creationId xmlns:a16="http://schemas.microsoft.com/office/drawing/2014/main" id="{03CE127C-0F86-EF4D-9394-D81767A31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632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4347" name="Text Box 7">
              <a:extLst>
                <a:ext uri="{FF2B5EF4-FFF2-40B4-BE49-F238E27FC236}">
                  <a16:creationId xmlns:a16="http://schemas.microsoft.com/office/drawing/2014/main" id="{7CBB45F1-D96F-5342-9A70-CAC371FE7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14348" name="Text Box 8">
              <a:extLst>
                <a:ext uri="{FF2B5EF4-FFF2-40B4-BE49-F238E27FC236}">
                  <a16:creationId xmlns:a16="http://schemas.microsoft.com/office/drawing/2014/main" id="{D57562B6-E532-AD4A-A2B8-C15093671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196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14349" name="Text Box 9">
              <a:extLst>
                <a:ext uri="{FF2B5EF4-FFF2-40B4-BE49-F238E27FC236}">
                  <a16:creationId xmlns:a16="http://schemas.microsoft.com/office/drawing/2014/main" id="{E1343912-82BB-AA48-AA39-878E59EEA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4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  <p:sp>
          <p:nvSpPr>
            <p:cNvPr id="14350" name="Text Box 10">
              <a:extLst>
                <a:ext uri="{FF2B5EF4-FFF2-40B4-BE49-F238E27FC236}">
                  <a16:creationId xmlns:a16="http://schemas.microsoft.com/office/drawing/2014/main" id="{2494C2AB-CD52-1148-98C1-6D1250A5B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44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e</a:t>
              </a:r>
            </a:p>
          </p:txBody>
        </p:sp>
        <p:sp>
          <p:nvSpPr>
            <p:cNvPr id="14351" name="Text Box 11">
              <a:extLst>
                <a:ext uri="{FF2B5EF4-FFF2-40B4-BE49-F238E27FC236}">
                  <a16:creationId xmlns:a16="http://schemas.microsoft.com/office/drawing/2014/main" id="{122F2145-1F15-2D4D-B09F-45E29E728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" y="2448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f</a:t>
              </a:r>
            </a:p>
          </p:txBody>
        </p:sp>
        <p:sp>
          <p:nvSpPr>
            <p:cNvPr id="14352" name="Text Box 12">
              <a:extLst>
                <a:ext uri="{FF2B5EF4-FFF2-40B4-BE49-F238E27FC236}">
                  <a16:creationId xmlns:a16="http://schemas.microsoft.com/office/drawing/2014/main" id="{FF348A13-13BE-8349-9BCA-1A83E8331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24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g</a:t>
              </a:r>
            </a:p>
          </p:txBody>
        </p:sp>
        <p:sp>
          <p:nvSpPr>
            <p:cNvPr id="14353" name="Text Box 13">
              <a:extLst>
                <a:ext uri="{FF2B5EF4-FFF2-40B4-BE49-F238E27FC236}">
                  <a16:creationId xmlns:a16="http://schemas.microsoft.com/office/drawing/2014/main" id="{5922A9E1-5C89-2548-99FC-95D0EFBE4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9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h</a:t>
              </a:r>
            </a:p>
          </p:txBody>
        </p:sp>
        <p:sp>
          <p:nvSpPr>
            <p:cNvPr id="14354" name="Text Box 14">
              <a:extLst>
                <a:ext uri="{FF2B5EF4-FFF2-40B4-BE49-F238E27FC236}">
                  <a16:creationId xmlns:a16="http://schemas.microsoft.com/office/drawing/2014/main" id="{D4E66561-28D4-1B40-9994-0B2685289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297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i</a:t>
              </a:r>
            </a:p>
          </p:txBody>
        </p:sp>
        <p:sp>
          <p:nvSpPr>
            <p:cNvPr id="14355" name="Text Box 15">
              <a:extLst>
                <a:ext uri="{FF2B5EF4-FFF2-40B4-BE49-F238E27FC236}">
                  <a16:creationId xmlns:a16="http://schemas.microsoft.com/office/drawing/2014/main" id="{6A374F6A-EB17-DC40-B167-95AAE3B52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97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j</a:t>
              </a:r>
            </a:p>
          </p:txBody>
        </p:sp>
      </p:grpSp>
      <p:sp>
        <p:nvSpPr>
          <p:cNvPr id="90128" name="Freeform 16">
            <a:extLst>
              <a:ext uri="{FF2B5EF4-FFF2-40B4-BE49-F238E27FC236}">
                <a16:creationId xmlns:a16="http://schemas.microsoft.com/office/drawing/2014/main" id="{B64011A3-801E-8748-AAFB-3546CDA0EACC}"/>
              </a:ext>
            </a:extLst>
          </p:cNvPr>
          <p:cNvSpPr>
            <a:spLocks/>
          </p:cNvSpPr>
          <p:nvPr/>
        </p:nvSpPr>
        <p:spPr bwMode="auto">
          <a:xfrm>
            <a:off x="4505325" y="3836988"/>
            <a:ext cx="1866900" cy="2487612"/>
          </a:xfrm>
          <a:custGeom>
            <a:avLst/>
            <a:gdLst>
              <a:gd name="T0" fmla="*/ 696913 w 1176"/>
              <a:gd name="T1" fmla="*/ 385762 h 1567"/>
              <a:gd name="T2" fmla="*/ 130175 w 1176"/>
              <a:gd name="T3" fmla="*/ 1431925 h 1567"/>
              <a:gd name="T4" fmla="*/ 42863 w 1176"/>
              <a:gd name="T5" fmla="*/ 1998662 h 1567"/>
              <a:gd name="T6" fmla="*/ 390525 w 1176"/>
              <a:gd name="T7" fmla="*/ 2406650 h 1567"/>
              <a:gd name="T8" fmla="*/ 1527175 w 1176"/>
              <a:gd name="T9" fmla="*/ 2359025 h 1567"/>
              <a:gd name="T10" fmla="*/ 1839913 w 1176"/>
              <a:gd name="T11" fmla="*/ 1636712 h 1567"/>
              <a:gd name="T12" fmla="*/ 1685925 w 1176"/>
              <a:gd name="T13" fmla="*/ 654050 h 1567"/>
              <a:gd name="T14" fmla="*/ 1228725 w 1176"/>
              <a:gd name="T15" fmla="*/ 44450 h 1567"/>
              <a:gd name="T16" fmla="*/ 696913 w 1176"/>
              <a:gd name="T17" fmla="*/ 385762 h 15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76" h="1567">
                <a:moveTo>
                  <a:pt x="439" y="243"/>
                </a:moveTo>
                <a:cubicBezTo>
                  <a:pt x="324" y="389"/>
                  <a:pt x="151" y="733"/>
                  <a:pt x="82" y="902"/>
                </a:cubicBezTo>
                <a:cubicBezTo>
                  <a:pt x="13" y="1071"/>
                  <a:pt x="0" y="1157"/>
                  <a:pt x="27" y="1259"/>
                </a:cubicBezTo>
                <a:cubicBezTo>
                  <a:pt x="54" y="1361"/>
                  <a:pt x="90" y="1478"/>
                  <a:pt x="246" y="1516"/>
                </a:cubicBezTo>
                <a:cubicBezTo>
                  <a:pt x="402" y="1554"/>
                  <a:pt x="810" y="1567"/>
                  <a:pt x="962" y="1486"/>
                </a:cubicBezTo>
                <a:cubicBezTo>
                  <a:pt x="1114" y="1405"/>
                  <a:pt x="1142" y="1210"/>
                  <a:pt x="1159" y="1031"/>
                </a:cubicBezTo>
                <a:cubicBezTo>
                  <a:pt x="1176" y="852"/>
                  <a:pt x="1126" y="579"/>
                  <a:pt x="1062" y="412"/>
                </a:cubicBezTo>
                <a:cubicBezTo>
                  <a:pt x="998" y="245"/>
                  <a:pt x="878" y="56"/>
                  <a:pt x="774" y="28"/>
                </a:cubicBezTo>
                <a:cubicBezTo>
                  <a:pt x="670" y="0"/>
                  <a:pt x="554" y="97"/>
                  <a:pt x="439" y="243"/>
                </a:cubicBez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" panose="02020603050405020304" pitchFamily="18" charset="0"/>
            </a:endParaRPr>
          </a:p>
        </p:txBody>
      </p:sp>
      <p:sp>
        <p:nvSpPr>
          <p:cNvPr id="90129" name="Freeform 17">
            <a:extLst>
              <a:ext uri="{FF2B5EF4-FFF2-40B4-BE49-F238E27FC236}">
                <a16:creationId xmlns:a16="http://schemas.microsoft.com/office/drawing/2014/main" id="{8B133C25-4E72-9846-B121-93507326A134}"/>
              </a:ext>
            </a:extLst>
          </p:cNvPr>
          <p:cNvSpPr>
            <a:spLocks/>
          </p:cNvSpPr>
          <p:nvPr/>
        </p:nvSpPr>
        <p:spPr bwMode="auto">
          <a:xfrm>
            <a:off x="6345239" y="3886200"/>
            <a:ext cx="1533525" cy="1562100"/>
          </a:xfrm>
          <a:custGeom>
            <a:avLst/>
            <a:gdLst>
              <a:gd name="T0" fmla="*/ 371475 w 966"/>
              <a:gd name="T1" fmla="*/ 209550 h 984"/>
              <a:gd name="T2" fmla="*/ 74613 w 966"/>
              <a:gd name="T3" fmla="*/ 833438 h 984"/>
              <a:gd name="T4" fmla="*/ 215900 w 966"/>
              <a:gd name="T5" fmla="*/ 1479550 h 984"/>
              <a:gd name="T6" fmla="*/ 1368425 w 966"/>
              <a:gd name="T7" fmla="*/ 1333500 h 984"/>
              <a:gd name="T8" fmla="*/ 1211263 w 966"/>
              <a:gd name="T9" fmla="*/ 415925 h 984"/>
              <a:gd name="T10" fmla="*/ 850900 w 966"/>
              <a:gd name="T11" fmla="*/ 34925 h 984"/>
              <a:gd name="T12" fmla="*/ 371475 w 966"/>
              <a:gd name="T13" fmla="*/ 209550 h 98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66" h="984">
                <a:moveTo>
                  <a:pt x="234" y="132"/>
                </a:moveTo>
                <a:cubicBezTo>
                  <a:pt x="138" y="220"/>
                  <a:pt x="63" y="392"/>
                  <a:pt x="47" y="525"/>
                </a:cubicBezTo>
                <a:cubicBezTo>
                  <a:pt x="31" y="658"/>
                  <a:pt x="0" y="880"/>
                  <a:pt x="136" y="932"/>
                </a:cubicBezTo>
                <a:cubicBezTo>
                  <a:pt x="272" y="984"/>
                  <a:pt x="758" y="952"/>
                  <a:pt x="862" y="840"/>
                </a:cubicBezTo>
                <a:cubicBezTo>
                  <a:pt x="966" y="728"/>
                  <a:pt x="817" y="398"/>
                  <a:pt x="763" y="262"/>
                </a:cubicBezTo>
                <a:cubicBezTo>
                  <a:pt x="709" y="126"/>
                  <a:pt x="624" y="44"/>
                  <a:pt x="536" y="22"/>
                </a:cubicBezTo>
                <a:cubicBezTo>
                  <a:pt x="448" y="0"/>
                  <a:pt x="297" y="109"/>
                  <a:pt x="234" y="132"/>
                </a:cubicBezTo>
                <a:close/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" panose="02020603050405020304" pitchFamily="18" charset="0"/>
            </a:endParaRP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388" name="Group 15">
            <a:extLst>
              <a:ext uri="{FF2B5EF4-FFF2-40B4-BE49-F238E27FC236}">
                <a16:creationId xmlns:a16="http://schemas.microsoft.com/office/drawing/2014/main" id="{75C270DE-1692-D44F-AAA9-A9A94ADFCD51}"/>
              </a:ext>
            </a:extLst>
          </p:cNvPr>
          <p:cNvGrpSpPr>
            <a:grpSpLocks/>
          </p:cNvGrpSpPr>
          <p:nvPr/>
        </p:nvGrpSpPr>
        <p:grpSpPr bwMode="auto">
          <a:xfrm>
            <a:off x="6977062" y="2071688"/>
            <a:ext cx="3581400" cy="3214688"/>
            <a:chOff x="3552" y="1632"/>
            <a:chExt cx="1928" cy="1656"/>
          </a:xfrm>
          <a:noFill/>
        </p:grpSpPr>
        <p:pic>
          <p:nvPicPr>
            <p:cNvPr id="16389" name="Picture 4">
              <a:extLst>
                <a:ext uri="{FF2B5EF4-FFF2-40B4-BE49-F238E27FC236}">
                  <a16:creationId xmlns:a16="http://schemas.microsoft.com/office/drawing/2014/main" id="{9F1749F0-DDC6-2C44-8475-C7E4239AC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8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632"/>
              <a:ext cx="1928" cy="16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0" name="Text Box 5">
              <a:extLst>
                <a:ext uri="{FF2B5EF4-FFF2-40B4-BE49-F238E27FC236}">
                  <a16:creationId xmlns:a16="http://schemas.microsoft.com/office/drawing/2014/main" id="{9CB77578-FEA7-9640-821C-0C97C9927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632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6391" name="Text Box 6">
              <a:extLst>
                <a:ext uri="{FF2B5EF4-FFF2-40B4-BE49-F238E27FC236}">
                  <a16:creationId xmlns:a16="http://schemas.microsoft.com/office/drawing/2014/main" id="{6E1B626D-E0F0-8A4B-8629-A3B9A6144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" y="196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16392" name="Text Box 7">
              <a:extLst>
                <a:ext uri="{FF2B5EF4-FFF2-40B4-BE49-F238E27FC236}">
                  <a16:creationId xmlns:a16="http://schemas.microsoft.com/office/drawing/2014/main" id="{E230C195-BD0B-C742-B37B-DB8A42BE1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1968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16393" name="Text Box 8">
              <a:extLst>
                <a:ext uri="{FF2B5EF4-FFF2-40B4-BE49-F238E27FC236}">
                  <a16:creationId xmlns:a16="http://schemas.microsoft.com/office/drawing/2014/main" id="{6AAEA467-E0B1-5640-B8B7-EA824A93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44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  <p:sp>
          <p:nvSpPr>
            <p:cNvPr id="16394" name="Text Box 9">
              <a:extLst>
                <a:ext uri="{FF2B5EF4-FFF2-40B4-BE49-F238E27FC236}">
                  <a16:creationId xmlns:a16="http://schemas.microsoft.com/office/drawing/2014/main" id="{48726F47-8B81-C04C-82C7-2469289B8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448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e</a:t>
              </a:r>
            </a:p>
          </p:txBody>
        </p:sp>
        <p:sp>
          <p:nvSpPr>
            <p:cNvPr id="16395" name="Text Box 10">
              <a:extLst>
                <a:ext uri="{FF2B5EF4-FFF2-40B4-BE49-F238E27FC236}">
                  <a16:creationId xmlns:a16="http://schemas.microsoft.com/office/drawing/2014/main" id="{5F7B6548-1C6D-E641-885C-6426A34D4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" y="2448"/>
              <a:ext cx="18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f</a:t>
              </a:r>
            </a:p>
          </p:txBody>
        </p:sp>
        <p:sp>
          <p:nvSpPr>
            <p:cNvPr id="16396" name="Text Box 11">
              <a:extLst>
                <a:ext uri="{FF2B5EF4-FFF2-40B4-BE49-F238E27FC236}">
                  <a16:creationId xmlns:a16="http://schemas.microsoft.com/office/drawing/2014/main" id="{DB685483-C662-C742-BD0F-07533309E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244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g</a:t>
              </a:r>
            </a:p>
          </p:txBody>
        </p:sp>
        <p:sp>
          <p:nvSpPr>
            <p:cNvPr id="16397" name="Text Box 12">
              <a:extLst>
                <a:ext uri="{FF2B5EF4-FFF2-40B4-BE49-F238E27FC236}">
                  <a16:creationId xmlns:a16="http://schemas.microsoft.com/office/drawing/2014/main" id="{42972B2E-A3F9-C841-AAEC-DFA39B6D4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976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h</a:t>
              </a:r>
            </a:p>
          </p:txBody>
        </p:sp>
        <p:sp>
          <p:nvSpPr>
            <p:cNvPr id="16398" name="Text Box 13">
              <a:extLst>
                <a:ext uri="{FF2B5EF4-FFF2-40B4-BE49-F238E27FC236}">
                  <a16:creationId xmlns:a16="http://schemas.microsoft.com/office/drawing/2014/main" id="{8553F18B-DF86-9F4C-8AB3-A34A5CE55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2976"/>
              <a:ext cx="169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i</a:t>
              </a:r>
            </a:p>
          </p:txBody>
        </p:sp>
        <p:sp>
          <p:nvSpPr>
            <p:cNvPr id="16399" name="Text Box 14">
              <a:extLst>
                <a:ext uri="{FF2B5EF4-FFF2-40B4-BE49-F238E27FC236}">
                  <a16:creationId xmlns:a16="http://schemas.microsoft.com/office/drawing/2014/main" id="{26A39812-6147-3940-97E1-A2E6E29CB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976"/>
              <a:ext cx="169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7E82-C279-43F1-84A6-70EA48E3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74" y="4357506"/>
            <a:ext cx="1632570" cy="469754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1. 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A384E-1F98-4DA8-8147-2F6E608DF8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0022" y="4377133"/>
            <a:ext cx="4291956" cy="2033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F7179-7427-4627-9100-87B31E6611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6957" y="5086998"/>
            <a:ext cx="2658086" cy="13233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F3DB868-5CEA-4035-85A6-EAF7A3533D57}"/>
              </a:ext>
            </a:extLst>
          </p:cNvPr>
          <p:cNvSpPr/>
          <p:nvPr/>
        </p:nvSpPr>
        <p:spPr>
          <a:xfrm>
            <a:off x="1139041" y="4827260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EBB139-84EA-41CE-8326-67F8F8604E6B}"/>
              </a:ext>
            </a:extLst>
          </p:cNvPr>
          <p:cNvSpPr/>
          <p:nvPr/>
        </p:nvSpPr>
        <p:spPr>
          <a:xfrm>
            <a:off x="2255832" y="2331020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9BEBE7-9E40-4DD6-8F68-FCC659229292}"/>
              </a:ext>
            </a:extLst>
          </p:cNvPr>
          <p:cNvSpPr/>
          <p:nvPr/>
        </p:nvSpPr>
        <p:spPr>
          <a:xfrm>
            <a:off x="6096000" y="849601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E92F97-7216-4ED8-ACDC-5E9718CCF2EC}"/>
              </a:ext>
            </a:extLst>
          </p:cNvPr>
          <p:cNvSpPr/>
          <p:nvPr/>
        </p:nvSpPr>
        <p:spPr>
          <a:xfrm>
            <a:off x="9598217" y="3555025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681B00-C178-41F6-847D-A4FE4CF97DC5}"/>
              </a:ext>
            </a:extLst>
          </p:cNvPr>
          <p:cNvSpPr/>
          <p:nvPr/>
        </p:nvSpPr>
        <p:spPr>
          <a:xfrm>
            <a:off x="8662163" y="2234989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B82873-BF6A-4858-9A94-7021A52516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94254">
            <a:off x="5207267" y="1627088"/>
            <a:ext cx="701101" cy="351250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7C7CC75-9FCD-8F4D-8EFC-7DC27218E08E}"/>
              </a:ext>
            </a:extLst>
          </p:cNvPr>
          <p:cNvSpPr/>
          <p:nvPr/>
        </p:nvSpPr>
        <p:spPr>
          <a:xfrm>
            <a:off x="1529566" y="3440943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7ABB6-5BCE-2647-8B1F-37B336C2DF3F}"/>
              </a:ext>
            </a:extLst>
          </p:cNvPr>
          <p:cNvSpPr/>
          <p:nvPr/>
        </p:nvSpPr>
        <p:spPr>
          <a:xfrm>
            <a:off x="3371004" y="1478178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4183C5-5B0C-2E45-B8E0-93E670E77E5D}"/>
              </a:ext>
            </a:extLst>
          </p:cNvPr>
          <p:cNvSpPr/>
          <p:nvPr/>
        </p:nvSpPr>
        <p:spPr>
          <a:xfrm>
            <a:off x="7458498" y="1295885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A759F3-E504-134F-AD0C-83D3C5D87EED}"/>
              </a:ext>
            </a:extLst>
          </p:cNvPr>
          <p:cNvSpPr/>
          <p:nvPr/>
        </p:nvSpPr>
        <p:spPr>
          <a:xfrm>
            <a:off x="4633700" y="910122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6474D8-8336-8A4A-9A2A-8A0ADCCF6426}"/>
              </a:ext>
            </a:extLst>
          </p:cNvPr>
          <p:cNvSpPr/>
          <p:nvPr/>
        </p:nvSpPr>
        <p:spPr>
          <a:xfrm>
            <a:off x="9881382" y="5103160"/>
            <a:ext cx="781051" cy="77152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4E9FC4F-491A-5541-BD34-09FC66A5C4E2}"/>
              </a:ext>
            </a:extLst>
          </p:cNvPr>
          <p:cNvSpPr txBox="1">
            <a:spLocks/>
          </p:cNvSpPr>
          <p:nvPr/>
        </p:nvSpPr>
        <p:spPr>
          <a:xfrm>
            <a:off x="105701" y="3006515"/>
            <a:ext cx="1741964" cy="591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2. Recursion and Backtracking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61B7E9E-41DA-0441-8217-F10AD6233541}"/>
              </a:ext>
            </a:extLst>
          </p:cNvPr>
          <p:cNvSpPr txBox="1">
            <a:spLocks/>
          </p:cNvSpPr>
          <p:nvPr/>
        </p:nvSpPr>
        <p:spPr>
          <a:xfrm>
            <a:off x="889275" y="2035438"/>
            <a:ext cx="1741964" cy="591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3.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AFF00-DAA3-ED4E-9295-548D8A2B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2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27153C-8450-6C48-B7F2-CA2332C1DFAC}"/>
              </a:ext>
            </a:extLst>
          </p:cNvPr>
          <p:cNvSpPr txBox="1">
            <a:spLocks/>
          </p:cNvSpPr>
          <p:nvPr/>
        </p:nvSpPr>
        <p:spPr>
          <a:xfrm>
            <a:off x="1560155" y="1115691"/>
            <a:ext cx="2043747" cy="591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3. Generics and Linear Structures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1D45C85-EC68-4C40-B53C-D5089E273EAA}"/>
              </a:ext>
            </a:extLst>
          </p:cNvPr>
          <p:cNvSpPr txBox="1">
            <a:spLocks/>
          </p:cNvSpPr>
          <p:nvPr/>
        </p:nvSpPr>
        <p:spPr>
          <a:xfrm>
            <a:off x="3371004" y="421115"/>
            <a:ext cx="2043747" cy="591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4. Binary Trees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10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BC77F3FA-2243-9E4B-841F-5E8A8AFFB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3400" y="1752600"/>
            <a:ext cx="889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B5FDC-0269-B545-BBA6-4E8F0987D7A0}"/>
              </a:ext>
            </a:extLst>
          </p:cNvPr>
          <p:cNvGrpSpPr>
            <a:grpSpLocks/>
          </p:cNvGrpSpPr>
          <p:nvPr/>
        </p:nvGrpSpPr>
        <p:grpSpPr bwMode="auto">
          <a:xfrm>
            <a:off x="6429375" y="932258"/>
            <a:ext cx="5391150" cy="4593431"/>
            <a:chOff x="3552" y="1632"/>
            <a:chExt cx="1928" cy="1656"/>
          </a:xfrm>
          <a:noFill/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CABE5E3B-51C0-624C-B864-ABB19DCB6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8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632"/>
              <a:ext cx="1928" cy="165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89A0B8A4-DAC9-0949-816F-24626BC8D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632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9" name="Text Box 6">
              <a:extLst>
                <a:ext uri="{FF2B5EF4-FFF2-40B4-BE49-F238E27FC236}">
                  <a16:creationId xmlns:a16="http://schemas.microsoft.com/office/drawing/2014/main" id="{E91CC58C-5E6E-AA4E-9EF3-56177156B1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" y="196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BA19ED3C-4C49-8C4A-9BD3-373E94104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" y="1968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c</a:t>
              </a:r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A54FC23C-2DE0-8C44-B4C5-62C9C7317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" y="244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d</a:t>
              </a: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71BFACD2-7487-DA46-8BAD-71F538345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448"/>
              <a:ext cx="201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e</a:t>
              </a: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612B5CBD-9CD7-B240-9593-CA4E31087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9" y="2448"/>
              <a:ext cx="18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f</a:t>
              </a:r>
            </a:p>
          </p:txBody>
        </p:sp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AF399612-4933-9849-9F0F-30FDF0B3C3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2448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g</a:t>
              </a:r>
            </a:p>
          </p:txBody>
        </p:sp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822E4D06-E32B-A441-8D70-574683C88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976"/>
              <a:ext cx="212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h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2403EB65-F98F-7545-B3CA-45029B382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8" y="2976"/>
              <a:ext cx="169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i</a:t>
              </a:r>
            </a:p>
          </p:txBody>
        </p:sp>
        <p:sp>
          <p:nvSpPr>
            <p:cNvPr id="27" name="Text Box 14">
              <a:extLst>
                <a:ext uri="{FF2B5EF4-FFF2-40B4-BE49-F238E27FC236}">
                  <a16:creationId xmlns:a16="http://schemas.microsoft.com/office/drawing/2014/main" id="{8E08BF24-5CDD-5C42-9926-2B10B3A22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6" y="2976"/>
              <a:ext cx="169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8960B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C87EB2"/>
                </a:buClr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E58A88"/>
                </a:buClr>
                <a:buFont typeface="Wingdings" pitchFamily="2" charset="2"/>
                <a:buChar char="v"/>
                <a:defRPr sz="24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E47D70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E68753"/>
                </a:buClr>
                <a:buFont typeface="Times" pitchFamily="2" charset="0"/>
                <a:buChar char="•"/>
                <a:defRPr sz="2000">
                  <a:solidFill>
                    <a:schemeClr val="tx1"/>
                  </a:solidFill>
                  <a:latin typeface="Times" pitchFamily="2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j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805B60-B5EF-6D41-8DE4-076A8D0AD221}"/>
              </a:ext>
            </a:extLst>
          </p:cNvPr>
          <p:cNvSpPr/>
          <p:nvPr/>
        </p:nvSpPr>
        <p:spPr>
          <a:xfrm>
            <a:off x="527353" y="1737322"/>
            <a:ext cx="4416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dirty="0"/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</a:rPr>
              <a:t>h </a:t>
            </a:r>
            <a:r>
              <a:rPr lang="en-US" sz="2400" b="1" dirty="0" err="1">
                <a:solidFill>
                  <a:srgbClr val="C00000"/>
                </a:solidFill>
              </a:rPr>
              <a:t>i</a:t>
            </a:r>
            <a:r>
              <a:rPr lang="en-US" sz="2400" b="1" dirty="0">
                <a:solidFill>
                  <a:srgbClr val="C00000"/>
                </a:solidFill>
              </a:rPr>
              <a:t> g </a:t>
            </a:r>
            <a:r>
              <a:rPr lang="en-US" sz="2400" b="1" dirty="0">
                <a:solidFill>
                  <a:srgbClr val="FFC000"/>
                </a:solidFill>
              </a:rPr>
              <a:t>j f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b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e d c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126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E0ABA64-8235-894C-9D5F-89FB2B15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322" y="4603750"/>
            <a:ext cx="275590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7">
            <a:extLst>
              <a:ext uri="{FF2B5EF4-FFF2-40B4-BE49-F238E27FC236}">
                <a16:creationId xmlns:a16="http://schemas.microsoft.com/office/drawing/2014/main" id="{398CA08D-CC44-A04C-93D5-BEBCF16C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1544" y="4043362"/>
            <a:ext cx="30607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E02BE17-190E-8E46-9D8C-1B15CBC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1616" y="4043361"/>
            <a:ext cx="2578100" cy="257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0742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4400</TotalTime>
  <Words>769</Words>
  <Application>Microsoft Office PowerPoint</Application>
  <PresentationFormat>Widescreen</PresentationFormat>
  <Paragraphs>142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</vt:lpstr>
      <vt:lpstr>Wingdings</vt:lpstr>
      <vt:lpstr>Office Theme</vt:lpstr>
      <vt:lpstr>Binary Trees</vt:lpstr>
      <vt:lpstr>1. Introduction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Binary Tree ADT</vt:lpstr>
      <vt:lpstr>Binary Tree ADT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103</cp:revision>
  <dcterms:created xsi:type="dcterms:W3CDTF">2020-07-21T02:33:02Z</dcterms:created>
  <dcterms:modified xsi:type="dcterms:W3CDTF">2021-10-09T13:11:55Z</dcterms:modified>
</cp:coreProperties>
</file>